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74" r:id="rId4"/>
    <p:sldId id="279" r:id="rId5"/>
    <p:sldId id="281" r:id="rId6"/>
  </p:sldIdLst>
  <p:sldSz cx="9144000" cy="6858000" type="screen4x3"/>
  <p:notesSz cx="7772400" cy="100584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08618C6-0421-42C6-84F8-C759C1644548}">
          <p14:sldIdLst>
            <p14:sldId id="256"/>
            <p14:sldId id="274"/>
            <p14:sldId id="279"/>
          </p14:sldIdLst>
        </p14:section>
        <p14:section name="Sección sin título" id="{A4DB0ED9-A6D5-4D4F-A228-7981C0BC7FDF}">
          <p14:sldIdLst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83259" autoAdjust="0"/>
  </p:normalViewPr>
  <p:slideViewPr>
    <p:cSldViewPr snapToGrid="0">
      <p:cViewPr varScale="1">
        <p:scale>
          <a:sx n="52" d="100"/>
          <a:sy n="52" d="100"/>
        </p:scale>
        <p:origin x="1171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05D1-8782-4FEE-9C5B-332A3570B542}" type="datetimeFigureOut">
              <a:rPr lang="es-DO" smtClean="0"/>
              <a:t>19/7/2020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27264-E635-4642-B2C9-8D193E3090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50808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0" y="6400800"/>
            <a:ext cx="9140040" cy="453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 hidden="1"/>
          <p:cNvSpPr/>
          <p:nvPr/>
        </p:nvSpPr>
        <p:spPr>
          <a:xfrm>
            <a:off x="0" y="6334200"/>
            <a:ext cx="9140040" cy="61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894960" y="1737720"/>
            <a:ext cx="747540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520" y="6400800"/>
            <a:ext cx="9137520" cy="453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9137520" cy="60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905400" y="4343400"/>
            <a:ext cx="740664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80622" y="2750448"/>
            <a:ext cx="8782757" cy="22736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3" name="CustomShape 2"/>
          <p:cNvSpPr/>
          <p:nvPr/>
        </p:nvSpPr>
        <p:spPr>
          <a:xfrm>
            <a:off x="180621" y="2562088"/>
            <a:ext cx="8782757" cy="188360"/>
          </a:xfrm>
          <a:prstGeom prst="rect">
            <a:avLst/>
          </a:prstGeom>
          <a:solidFill>
            <a:srgbClr val="67B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3"/>
          <p:cNvSpPr/>
          <p:nvPr/>
        </p:nvSpPr>
        <p:spPr>
          <a:xfrm>
            <a:off x="547560" y="2750448"/>
            <a:ext cx="8118720" cy="131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endParaRPr lang="es-ES" sz="3200" b="0" strike="noStrike" spc="-26" dirty="0">
              <a:solidFill>
                <a:srgbClr val="FFFFFF"/>
              </a:solidFill>
              <a:latin typeface="Gill Sans MT"/>
              <a:ea typeface="DejaVu Sans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3801035" y="242280"/>
            <a:ext cx="4587325" cy="7259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0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DIRECCIÓN </a:t>
            </a:r>
            <a:r>
              <a:rPr lang="es-ES" sz="2000" b="1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ADMINISTRATIVA Y FINANCIERA (DAF)</a:t>
            </a:r>
            <a:r>
              <a:rPr lang="es-ES" sz="20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DejaVu Sans"/>
              </a:rPr>
              <a:t> </a:t>
            </a:r>
          </a:p>
          <a:p>
            <a:pPr algn="ctr">
              <a:lnSpc>
                <a:spcPct val="100000"/>
              </a:lnSpc>
            </a:pPr>
            <a:endParaRPr lang="es-ES" sz="2400" b="1" spc="-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100000"/>
              </a:lnSpc>
            </a:pPr>
            <a:endParaRPr lang="es-ES" sz="20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86" name="CustomShape 5"/>
          <p:cNvSpPr/>
          <p:nvPr/>
        </p:nvSpPr>
        <p:spPr>
          <a:xfrm>
            <a:off x="0" y="5796801"/>
            <a:ext cx="9144000" cy="1351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7" name="CustomShape 6"/>
          <p:cNvSpPr/>
          <p:nvPr/>
        </p:nvSpPr>
        <p:spPr>
          <a:xfrm>
            <a:off x="215541" y="5610613"/>
            <a:ext cx="8782757" cy="9507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s-ES" b="1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s-ES" i="1" spc="-1" dirty="0">
                <a:solidFill>
                  <a:srgbClr val="000000"/>
                </a:solidFill>
                <a:latin typeface="Gill Sans MT"/>
                <a:ea typeface="DejaVu Sans"/>
              </a:rPr>
              <a:t>Nelson Suárez 19 </a:t>
            </a:r>
            <a:r>
              <a:rPr lang="es-ES" i="1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de julio 2020</a:t>
            </a:r>
            <a:endParaRPr lang="es-ES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b="0" i="1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Santo Domingo, República Dominicana </a:t>
            </a:r>
          </a:p>
          <a:p>
            <a:pPr algn="ctr">
              <a:lnSpc>
                <a:spcPct val="100000"/>
              </a:lnSpc>
            </a:pPr>
            <a:endParaRPr lang="es-ES" sz="2000" b="0" strike="noStrike" spc="-1" dirty="0">
              <a:latin typeface="Arial"/>
            </a:endParaRPr>
          </a:p>
        </p:txBody>
      </p:sp>
      <p:pic>
        <p:nvPicPr>
          <p:cNvPr id="88" name="Imagen 10"/>
          <p:cNvPicPr/>
          <p:nvPr/>
        </p:nvPicPr>
        <p:blipFill>
          <a:blip r:embed="rId2"/>
          <a:stretch/>
        </p:blipFill>
        <p:spPr>
          <a:xfrm>
            <a:off x="755640" y="296640"/>
            <a:ext cx="2078640" cy="1264320"/>
          </a:xfrm>
          <a:prstGeom prst="rect">
            <a:avLst/>
          </a:prstGeom>
          <a:ln>
            <a:noFill/>
          </a:ln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C0ACFB91-1E34-4CB5-8652-F19A5EA3F455}"/>
              </a:ext>
            </a:extLst>
          </p:cNvPr>
          <p:cNvSpPr txBox="1">
            <a:spLocks noChangeArrowheads="1"/>
          </p:cNvSpPr>
          <p:nvPr/>
        </p:nvSpPr>
        <p:spPr>
          <a:xfrm>
            <a:off x="596616" y="2831720"/>
            <a:ext cx="8077200" cy="19010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s-ES_tradnl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Responsabilidades, Funciones y Procesos de las diferentes Áreas de la  DAF:</a:t>
            </a:r>
            <a:br>
              <a:rPr lang="es-ES_tradnl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_tradnl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581400"/>
            <a:ext cx="572040" cy="6276600"/>
          </a:xfrm>
          <a:prstGeom prst="rect">
            <a:avLst/>
          </a:prstGeom>
          <a:solidFill>
            <a:srgbClr val="67B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-106017" y="0"/>
            <a:ext cx="9144000" cy="10734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1C71AC-DC3D-48EA-8520-FF8B39833953}"/>
              </a:ext>
            </a:extLst>
          </p:cNvPr>
          <p:cNvSpPr txBox="1">
            <a:spLocks noChangeArrowheads="1"/>
          </p:cNvSpPr>
          <p:nvPr/>
        </p:nvSpPr>
        <p:spPr>
          <a:xfrm>
            <a:off x="410817" y="113653"/>
            <a:ext cx="8627166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00" indent="-1117600" algn="ctr">
              <a:defRPr/>
            </a:pPr>
            <a:r>
              <a:rPr lang="es-ES_tradnl" sz="2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Principales Funciones DAF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A82CE4C-0E94-4FBA-BCC8-4117D9136E28}"/>
              </a:ext>
            </a:extLst>
          </p:cNvPr>
          <p:cNvSpPr/>
          <p:nvPr/>
        </p:nvSpPr>
        <p:spPr>
          <a:xfrm>
            <a:off x="213133" y="1191000"/>
            <a:ext cx="80043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DO" sz="2100" b="1" dirty="0">
                <a:latin typeface="Georgia" panose="02040502050405020303" pitchFamily="18" charset="0"/>
              </a:rPr>
              <a:t>Asesorar a las máximas autoridades y a las </a:t>
            </a:r>
            <a:r>
              <a:rPr lang="es-DO" sz="2100" dirty="0">
                <a:latin typeface="Georgia" panose="02040502050405020303" pitchFamily="18" charset="0"/>
              </a:rPr>
              <a:t>unidades operativas de la institución sobre la ejecución de los presupuestos ordinarios y extraordinarios.</a:t>
            </a:r>
          </a:p>
          <a:p>
            <a:pPr marL="1028700" lvl="1" algn="just"/>
            <a:endParaRPr lang="es-ES" altLang="es-DO" sz="2100" dirty="0">
              <a:latin typeface="Georgia" panose="02040502050405020303" pitchFamily="18" charset="0"/>
            </a:endParaRPr>
          </a:p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100" dirty="0">
                <a:latin typeface="Georgia" panose="02040502050405020303" pitchFamily="18" charset="0"/>
              </a:rPr>
              <a:t>Realizar las gestiones necesarias para </a:t>
            </a:r>
            <a:r>
              <a:rPr lang="es-ES" altLang="es-DO" sz="2100" b="1" dirty="0">
                <a:latin typeface="Georgia" panose="02040502050405020303" pitchFamily="18" charset="0"/>
              </a:rPr>
              <a:t>garantizar la obtención de los recursos financieros y físicos p</a:t>
            </a:r>
            <a:r>
              <a:rPr lang="es-ES" altLang="es-DO" sz="2100" dirty="0">
                <a:latin typeface="Georgia" panose="02040502050405020303" pitchFamily="18" charset="0"/>
              </a:rPr>
              <a:t>ara el funcionamiento de las diferentes áreas de la institución;</a:t>
            </a:r>
          </a:p>
          <a:p>
            <a:pPr marL="857250" indent="-285750" algn="just">
              <a:buFont typeface="Wingdings" panose="05000000000000000000" pitchFamily="2" charset="2"/>
              <a:buChar char="v"/>
            </a:pPr>
            <a:endParaRPr lang="es-ES" altLang="es-DO" sz="2100" dirty="0">
              <a:latin typeface="Georgia" panose="02040502050405020303" pitchFamily="18" charset="0"/>
            </a:endParaRPr>
          </a:p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100" b="1" dirty="0">
                <a:latin typeface="Georgia" panose="02040502050405020303" pitchFamily="18" charset="0"/>
              </a:rPr>
              <a:t>Programar las necesidades de recursos</a:t>
            </a:r>
            <a:r>
              <a:rPr lang="es-ES" altLang="es-DO" sz="2100" dirty="0">
                <a:latin typeface="Georgia" panose="02040502050405020303" pitchFamily="18" charset="0"/>
              </a:rPr>
              <a:t>, conforme a las instrucciones del ministro y distribuir las cuotas de compromisos entre las diferentes categorías programáticas y presupuestarias;</a:t>
            </a:r>
          </a:p>
          <a:p>
            <a:pPr marL="857250" indent="-285750" algn="just">
              <a:buFont typeface="Wingdings" panose="05000000000000000000" pitchFamily="2" charset="2"/>
              <a:buChar char="v"/>
            </a:pPr>
            <a:endParaRPr lang="es-ES" altLang="es-DO" sz="2100" b="1" dirty="0">
              <a:latin typeface="Georgia" panose="02040502050405020303" pitchFamily="18" charset="0"/>
            </a:endParaRPr>
          </a:p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100" b="1" dirty="0">
                <a:latin typeface="Georgia" panose="02040502050405020303" pitchFamily="18" charset="0"/>
              </a:rPr>
              <a:t>Supervisar y controlar l</a:t>
            </a:r>
            <a:r>
              <a:rPr lang="es-ES" altLang="es-DO" sz="2100" dirty="0">
                <a:latin typeface="Georgia" panose="02040502050405020303" pitchFamily="18" charset="0"/>
              </a:rPr>
              <a:t>as actividades relacionadas con </a:t>
            </a:r>
            <a:r>
              <a:rPr lang="es-ES" altLang="es-DO" sz="2100" b="1" dirty="0">
                <a:latin typeface="Georgia" panose="02040502050405020303" pitchFamily="18" charset="0"/>
              </a:rPr>
              <a:t>el manejo de los recursos financieros y físicos de la institución;</a:t>
            </a:r>
          </a:p>
        </p:txBody>
      </p:sp>
    </p:spTree>
    <p:extLst>
      <p:ext uri="{BB962C8B-B14F-4D97-AF65-F5344CB8AC3E}">
        <p14:creationId xmlns:p14="http://schemas.microsoft.com/office/powerpoint/2010/main" val="3782967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581400"/>
            <a:ext cx="572040" cy="6276600"/>
          </a:xfrm>
          <a:prstGeom prst="rect">
            <a:avLst/>
          </a:prstGeom>
          <a:solidFill>
            <a:srgbClr val="67B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20961"/>
            <a:ext cx="9144000" cy="1152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A82CE4C-0E94-4FBA-BCC8-4117D9136E28}"/>
              </a:ext>
            </a:extLst>
          </p:cNvPr>
          <p:cNvSpPr/>
          <p:nvPr/>
        </p:nvSpPr>
        <p:spPr>
          <a:xfrm>
            <a:off x="569843" y="1520785"/>
            <a:ext cx="800431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200" b="1" dirty="0">
                <a:latin typeface="Georgia" panose="02040502050405020303" pitchFamily="18" charset="0"/>
              </a:rPr>
              <a:t>Llevar control </a:t>
            </a:r>
            <a:r>
              <a:rPr lang="es-ES" altLang="es-DO" sz="2200" dirty="0">
                <a:latin typeface="Georgia" panose="02040502050405020303" pitchFamily="18" charset="0"/>
              </a:rPr>
              <a:t>del cumplimiento </a:t>
            </a:r>
            <a:r>
              <a:rPr lang="es-ES" altLang="es-DO" sz="2200" b="1" dirty="0">
                <a:latin typeface="Georgia" panose="02040502050405020303" pitchFamily="18" charset="0"/>
              </a:rPr>
              <a:t>de la programación de pagos de las obligaciones </a:t>
            </a:r>
            <a:r>
              <a:rPr lang="es-ES" altLang="es-DO" sz="2200" dirty="0">
                <a:latin typeface="Georgia" panose="02040502050405020303" pitchFamily="18" charset="0"/>
              </a:rPr>
              <a:t>contraídas por la institución;</a:t>
            </a:r>
          </a:p>
          <a:p>
            <a:pPr marL="857250" indent="-285750" algn="just">
              <a:buFont typeface="Wingdings" panose="05000000000000000000" pitchFamily="2" charset="2"/>
              <a:buChar char="v"/>
            </a:pPr>
            <a:endParaRPr lang="es-ES" altLang="es-DO" sz="2200" b="1" dirty="0">
              <a:latin typeface="Georgia" panose="02040502050405020303" pitchFamily="18" charset="0"/>
            </a:endParaRPr>
          </a:p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200" b="1" dirty="0">
                <a:latin typeface="Georgia" panose="02040502050405020303" pitchFamily="18" charset="0"/>
              </a:rPr>
              <a:t>Hacer cumplir las normas y disposiciones </a:t>
            </a:r>
            <a:r>
              <a:rPr lang="es-ES" altLang="es-DO" sz="2200" dirty="0">
                <a:latin typeface="Georgia" panose="02040502050405020303" pitchFamily="18" charset="0"/>
              </a:rPr>
              <a:t>emanadas de los órganos rectores en materia financiera, de administración públicas, planificación y de control;</a:t>
            </a:r>
          </a:p>
          <a:p>
            <a:pPr marL="857250" indent="-285750" algn="just">
              <a:buFont typeface="Wingdings" panose="05000000000000000000" pitchFamily="2" charset="2"/>
              <a:buChar char="v"/>
            </a:pPr>
            <a:endParaRPr lang="es-ES" altLang="es-DO" sz="2200" b="1" dirty="0">
              <a:latin typeface="Georgia" panose="02040502050405020303" pitchFamily="18" charset="0"/>
            </a:endParaRPr>
          </a:p>
          <a:p>
            <a:pPr marL="857250" indent="-285750" algn="just">
              <a:buFont typeface="Wingdings" panose="05000000000000000000" pitchFamily="2" charset="2"/>
              <a:buChar char="v"/>
            </a:pPr>
            <a:r>
              <a:rPr lang="es-ES" altLang="es-DO" sz="2200" b="1" dirty="0">
                <a:latin typeface="Georgia" panose="02040502050405020303" pitchFamily="18" charset="0"/>
              </a:rPr>
              <a:t>Coordinar y dirigir </a:t>
            </a:r>
            <a:r>
              <a:rPr lang="es-ES" altLang="es-DO" sz="2200" dirty="0">
                <a:latin typeface="Georgia" panose="02040502050405020303" pitchFamily="18" charset="0"/>
              </a:rPr>
              <a:t>las actividades para </a:t>
            </a:r>
            <a:r>
              <a:rPr lang="es-ES" altLang="es-DO" sz="2200" b="1" dirty="0">
                <a:latin typeface="Georgia" panose="02040502050405020303" pitchFamily="18" charset="0"/>
              </a:rPr>
              <a:t>la formulación, programación y ejecución del presupuesto;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4A9ECF2-F17B-456F-B1E3-D5316057B9CB}"/>
              </a:ext>
            </a:extLst>
          </p:cNvPr>
          <p:cNvSpPr txBox="1">
            <a:spLocks noChangeArrowheads="1"/>
          </p:cNvSpPr>
          <p:nvPr/>
        </p:nvSpPr>
        <p:spPr>
          <a:xfrm>
            <a:off x="410817" y="113653"/>
            <a:ext cx="8627166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00" indent="-1117600" algn="ctr">
              <a:defRPr/>
            </a:pPr>
            <a:r>
              <a:rPr lang="es-ES_tradnl" sz="2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Principales Funciones DAF</a:t>
            </a:r>
          </a:p>
        </p:txBody>
      </p:sp>
    </p:spTree>
    <p:extLst>
      <p:ext uri="{BB962C8B-B14F-4D97-AF65-F5344CB8AC3E}">
        <p14:creationId xmlns:p14="http://schemas.microsoft.com/office/powerpoint/2010/main" val="600050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581400"/>
            <a:ext cx="572040" cy="6276600"/>
          </a:xfrm>
          <a:prstGeom prst="rect">
            <a:avLst/>
          </a:prstGeom>
          <a:solidFill>
            <a:srgbClr val="67B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0"/>
            <a:ext cx="9144000" cy="11615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D720567-9D04-44C8-8127-AAD6ED0B1416}"/>
              </a:ext>
            </a:extLst>
          </p:cNvPr>
          <p:cNvSpPr txBox="1">
            <a:spLocks noChangeArrowheads="1"/>
          </p:cNvSpPr>
          <p:nvPr/>
        </p:nvSpPr>
        <p:spPr>
          <a:xfrm>
            <a:off x="410817" y="113653"/>
            <a:ext cx="8627166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7600" indent="-1117600" algn="ctr">
              <a:defRPr/>
            </a:pPr>
            <a:r>
              <a:rPr lang="es-ES_tradnl" sz="2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Estructura Organizativa de la DAF</a:t>
            </a:r>
          </a:p>
        </p:txBody>
      </p:sp>
      <p:sp>
        <p:nvSpPr>
          <p:cNvPr id="10" name="Rectángulo 3">
            <a:extLst>
              <a:ext uri="{FF2B5EF4-FFF2-40B4-BE49-F238E27FC236}">
                <a16:creationId xmlns:a16="http://schemas.microsoft.com/office/drawing/2014/main" id="{68D5C938-E28C-43D9-89C0-FBEDA813A75F}"/>
              </a:ext>
            </a:extLst>
          </p:cNvPr>
          <p:cNvSpPr/>
          <p:nvPr/>
        </p:nvSpPr>
        <p:spPr>
          <a:xfrm>
            <a:off x="4341039" y="3341035"/>
            <a:ext cx="1522462" cy="62221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1200" b="1" dirty="0">
                <a:solidFill>
                  <a:srgbClr val="FFFFFF"/>
                </a:solidFill>
              </a:rPr>
              <a:t>Dirección Administrativa y Financiera  </a:t>
            </a:r>
          </a:p>
        </p:txBody>
      </p:sp>
      <p:sp>
        <p:nvSpPr>
          <p:cNvPr id="11" name="Rectángulo 4">
            <a:extLst>
              <a:ext uri="{FF2B5EF4-FFF2-40B4-BE49-F238E27FC236}">
                <a16:creationId xmlns:a16="http://schemas.microsoft.com/office/drawing/2014/main" id="{2EE2CC67-A818-4A8E-99DA-6A80F4863A43}"/>
              </a:ext>
            </a:extLst>
          </p:cNvPr>
          <p:cNvSpPr/>
          <p:nvPr/>
        </p:nvSpPr>
        <p:spPr>
          <a:xfrm>
            <a:off x="2428453" y="4421155"/>
            <a:ext cx="1418824" cy="60135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1000" b="1" dirty="0">
                <a:solidFill>
                  <a:srgbClr val="FFFFFF"/>
                </a:solidFill>
              </a:rPr>
              <a:t>Departamento Administrativo</a:t>
            </a:r>
          </a:p>
        </p:txBody>
      </p:sp>
      <p:sp>
        <p:nvSpPr>
          <p:cNvPr id="12" name="Rectángulo 5">
            <a:extLst>
              <a:ext uri="{FF2B5EF4-FFF2-40B4-BE49-F238E27FC236}">
                <a16:creationId xmlns:a16="http://schemas.microsoft.com/office/drawing/2014/main" id="{81F3C3D1-715C-4649-ADA8-B55F0E5A54C7}"/>
              </a:ext>
            </a:extLst>
          </p:cNvPr>
          <p:cNvSpPr/>
          <p:nvPr/>
        </p:nvSpPr>
        <p:spPr>
          <a:xfrm>
            <a:off x="6367557" y="4406669"/>
            <a:ext cx="1368152" cy="59055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1000" b="1" dirty="0">
                <a:solidFill>
                  <a:srgbClr val="FFFFFF"/>
                </a:solidFill>
              </a:rPr>
              <a:t>Departamento Financiero</a:t>
            </a:r>
          </a:p>
        </p:txBody>
      </p:sp>
      <p:cxnSp>
        <p:nvCxnSpPr>
          <p:cNvPr id="13" name="Conector recto 13">
            <a:extLst>
              <a:ext uri="{FF2B5EF4-FFF2-40B4-BE49-F238E27FC236}">
                <a16:creationId xmlns:a16="http://schemas.microsoft.com/office/drawing/2014/main" id="{BBAE7EB3-5150-4E4F-A9DD-8AE5E98B4F4E}"/>
              </a:ext>
            </a:extLst>
          </p:cNvPr>
          <p:cNvCxnSpPr/>
          <p:nvPr/>
        </p:nvCxnSpPr>
        <p:spPr>
          <a:xfrm>
            <a:off x="5071413" y="3977884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6">
            <a:extLst>
              <a:ext uri="{FF2B5EF4-FFF2-40B4-BE49-F238E27FC236}">
                <a16:creationId xmlns:a16="http://schemas.microsoft.com/office/drawing/2014/main" id="{21AEE325-648F-4A83-8A1D-4A5656DCDA70}"/>
              </a:ext>
            </a:extLst>
          </p:cNvPr>
          <p:cNvCxnSpPr/>
          <p:nvPr/>
        </p:nvCxnSpPr>
        <p:spPr>
          <a:xfrm>
            <a:off x="3117523" y="4208363"/>
            <a:ext cx="3970114" cy="799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3">
            <a:extLst>
              <a:ext uri="{FF2B5EF4-FFF2-40B4-BE49-F238E27FC236}">
                <a16:creationId xmlns:a16="http://schemas.microsoft.com/office/drawing/2014/main" id="{20B046A5-6B65-4F00-ABCA-098F8D9D6BC3}"/>
              </a:ext>
            </a:extLst>
          </p:cNvPr>
          <p:cNvCxnSpPr/>
          <p:nvPr/>
        </p:nvCxnSpPr>
        <p:spPr>
          <a:xfrm>
            <a:off x="3127197" y="4205131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3">
            <a:extLst>
              <a:ext uri="{FF2B5EF4-FFF2-40B4-BE49-F238E27FC236}">
                <a16:creationId xmlns:a16="http://schemas.microsoft.com/office/drawing/2014/main" id="{F29F1DAE-7F3A-43EC-9C48-FC1385291E4F}"/>
              </a:ext>
            </a:extLst>
          </p:cNvPr>
          <p:cNvCxnSpPr/>
          <p:nvPr/>
        </p:nvCxnSpPr>
        <p:spPr>
          <a:xfrm>
            <a:off x="7087637" y="4205131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4">
            <a:extLst>
              <a:ext uri="{FF2B5EF4-FFF2-40B4-BE49-F238E27FC236}">
                <a16:creationId xmlns:a16="http://schemas.microsoft.com/office/drawing/2014/main" id="{6A41C52E-863A-4C8B-9713-87E0E9F7C074}"/>
              </a:ext>
            </a:extLst>
          </p:cNvPr>
          <p:cNvSpPr/>
          <p:nvPr/>
        </p:nvSpPr>
        <p:spPr>
          <a:xfrm>
            <a:off x="642921" y="5429267"/>
            <a:ext cx="972108" cy="432048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Almacén y Suministro</a:t>
            </a:r>
          </a:p>
        </p:txBody>
      </p:sp>
      <p:sp>
        <p:nvSpPr>
          <p:cNvPr id="18" name="Rectángulo 5">
            <a:extLst>
              <a:ext uri="{FF2B5EF4-FFF2-40B4-BE49-F238E27FC236}">
                <a16:creationId xmlns:a16="http://schemas.microsoft.com/office/drawing/2014/main" id="{F674477A-3CD2-4A3A-9002-26345BEEA89A}"/>
              </a:ext>
            </a:extLst>
          </p:cNvPr>
          <p:cNvSpPr/>
          <p:nvPr/>
        </p:nvSpPr>
        <p:spPr>
          <a:xfrm>
            <a:off x="3127197" y="5429267"/>
            <a:ext cx="923503" cy="432048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700" b="1" dirty="0">
                <a:solidFill>
                  <a:srgbClr val="FFFFFF"/>
                </a:solidFill>
              </a:rPr>
              <a:t>División de Compras y Contrataciones </a:t>
            </a:r>
          </a:p>
        </p:txBody>
      </p:sp>
      <p:sp>
        <p:nvSpPr>
          <p:cNvPr id="19" name="Rectángulo 5">
            <a:extLst>
              <a:ext uri="{FF2B5EF4-FFF2-40B4-BE49-F238E27FC236}">
                <a16:creationId xmlns:a16="http://schemas.microsoft.com/office/drawing/2014/main" id="{D396274D-D119-4184-A5FA-AF26975064B9}"/>
              </a:ext>
            </a:extLst>
          </p:cNvPr>
          <p:cNvSpPr/>
          <p:nvPr/>
        </p:nvSpPr>
        <p:spPr>
          <a:xfrm>
            <a:off x="4279325" y="5429267"/>
            <a:ext cx="923503" cy="432048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Servicios Generales </a:t>
            </a:r>
          </a:p>
        </p:txBody>
      </p:sp>
      <p:sp>
        <p:nvSpPr>
          <p:cNvPr id="20" name="Rectángulo 5">
            <a:extLst>
              <a:ext uri="{FF2B5EF4-FFF2-40B4-BE49-F238E27FC236}">
                <a16:creationId xmlns:a16="http://schemas.microsoft.com/office/drawing/2014/main" id="{E4697CE3-9B8F-4AC7-982C-73ADC9332D83}"/>
              </a:ext>
            </a:extLst>
          </p:cNvPr>
          <p:cNvSpPr/>
          <p:nvPr/>
        </p:nvSpPr>
        <p:spPr>
          <a:xfrm>
            <a:off x="1903061" y="5429267"/>
            <a:ext cx="923503" cy="432048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Gestión Documental</a:t>
            </a:r>
          </a:p>
        </p:txBody>
      </p:sp>
      <p:cxnSp>
        <p:nvCxnSpPr>
          <p:cNvPr id="21" name="Conector recto 16">
            <a:extLst>
              <a:ext uri="{FF2B5EF4-FFF2-40B4-BE49-F238E27FC236}">
                <a16:creationId xmlns:a16="http://schemas.microsoft.com/office/drawing/2014/main" id="{6A75A57F-28DA-4E2E-B207-D744F8A6CAFB}"/>
              </a:ext>
            </a:extLst>
          </p:cNvPr>
          <p:cNvCxnSpPr/>
          <p:nvPr/>
        </p:nvCxnSpPr>
        <p:spPr>
          <a:xfrm>
            <a:off x="1029291" y="5205252"/>
            <a:ext cx="3682082" cy="1598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13">
            <a:extLst>
              <a:ext uri="{FF2B5EF4-FFF2-40B4-BE49-F238E27FC236}">
                <a16:creationId xmlns:a16="http://schemas.microsoft.com/office/drawing/2014/main" id="{BB77C621-0275-4742-9F03-98435098C63F}"/>
              </a:ext>
            </a:extLst>
          </p:cNvPr>
          <p:cNvCxnSpPr/>
          <p:nvPr/>
        </p:nvCxnSpPr>
        <p:spPr>
          <a:xfrm>
            <a:off x="2407117" y="5213243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13">
            <a:extLst>
              <a:ext uri="{FF2B5EF4-FFF2-40B4-BE49-F238E27FC236}">
                <a16:creationId xmlns:a16="http://schemas.microsoft.com/office/drawing/2014/main" id="{D39ED9B2-F105-4B1C-8989-81273A42B9E6}"/>
              </a:ext>
            </a:extLst>
          </p:cNvPr>
          <p:cNvCxnSpPr/>
          <p:nvPr/>
        </p:nvCxnSpPr>
        <p:spPr>
          <a:xfrm>
            <a:off x="3559245" y="5213243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13">
            <a:extLst>
              <a:ext uri="{FF2B5EF4-FFF2-40B4-BE49-F238E27FC236}">
                <a16:creationId xmlns:a16="http://schemas.microsoft.com/office/drawing/2014/main" id="{83D8AA27-B816-447C-B517-7E963495EBEC}"/>
              </a:ext>
            </a:extLst>
          </p:cNvPr>
          <p:cNvCxnSpPr/>
          <p:nvPr/>
        </p:nvCxnSpPr>
        <p:spPr>
          <a:xfrm>
            <a:off x="1037315" y="5199785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13">
            <a:extLst>
              <a:ext uri="{FF2B5EF4-FFF2-40B4-BE49-F238E27FC236}">
                <a16:creationId xmlns:a16="http://schemas.microsoft.com/office/drawing/2014/main" id="{D7EF8775-2C02-4A88-AB71-9AF6BBC8DD8C}"/>
              </a:ext>
            </a:extLst>
          </p:cNvPr>
          <p:cNvCxnSpPr/>
          <p:nvPr/>
        </p:nvCxnSpPr>
        <p:spPr>
          <a:xfrm>
            <a:off x="4711373" y="5213243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13">
            <a:extLst>
              <a:ext uri="{FF2B5EF4-FFF2-40B4-BE49-F238E27FC236}">
                <a16:creationId xmlns:a16="http://schemas.microsoft.com/office/drawing/2014/main" id="{3578AE66-BB43-4267-8534-091DE000D6AF}"/>
              </a:ext>
            </a:extLst>
          </p:cNvPr>
          <p:cNvCxnSpPr/>
          <p:nvPr/>
        </p:nvCxnSpPr>
        <p:spPr>
          <a:xfrm>
            <a:off x="3127197" y="4985996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16">
            <a:extLst>
              <a:ext uri="{FF2B5EF4-FFF2-40B4-BE49-F238E27FC236}">
                <a16:creationId xmlns:a16="http://schemas.microsoft.com/office/drawing/2014/main" id="{76469CE3-C1BE-40BE-8213-5AB07BE0E432}"/>
              </a:ext>
            </a:extLst>
          </p:cNvPr>
          <p:cNvCxnSpPr/>
          <p:nvPr/>
        </p:nvCxnSpPr>
        <p:spPr>
          <a:xfrm>
            <a:off x="6079525" y="5218854"/>
            <a:ext cx="2088232" cy="561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13">
            <a:extLst>
              <a:ext uri="{FF2B5EF4-FFF2-40B4-BE49-F238E27FC236}">
                <a16:creationId xmlns:a16="http://schemas.microsoft.com/office/drawing/2014/main" id="{95969384-4A84-47C4-B170-B2D9A5D506E4}"/>
              </a:ext>
            </a:extLst>
          </p:cNvPr>
          <p:cNvCxnSpPr/>
          <p:nvPr/>
        </p:nvCxnSpPr>
        <p:spPr>
          <a:xfrm>
            <a:off x="6079525" y="5202020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13">
            <a:extLst>
              <a:ext uri="{FF2B5EF4-FFF2-40B4-BE49-F238E27FC236}">
                <a16:creationId xmlns:a16="http://schemas.microsoft.com/office/drawing/2014/main" id="{4726B07F-F266-431E-A6C2-D1C3FA7703DB}"/>
              </a:ext>
            </a:extLst>
          </p:cNvPr>
          <p:cNvCxnSpPr/>
          <p:nvPr/>
        </p:nvCxnSpPr>
        <p:spPr>
          <a:xfrm>
            <a:off x="8167757" y="5213243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5">
            <a:extLst>
              <a:ext uri="{FF2B5EF4-FFF2-40B4-BE49-F238E27FC236}">
                <a16:creationId xmlns:a16="http://schemas.microsoft.com/office/drawing/2014/main" id="{AAF9D872-F02A-4731-A9F7-A952BE0D79A7}"/>
              </a:ext>
            </a:extLst>
          </p:cNvPr>
          <p:cNvSpPr/>
          <p:nvPr/>
        </p:nvSpPr>
        <p:spPr>
          <a:xfrm>
            <a:off x="7663701" y="5474430"/>
            <a:ext cx="923503" cy="432048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´Nómina</a:t>
            </a:r>
          </a:p>
        </p:txBody>
      </p:sp>
      <p:sp>
        <p:nvSpPr>
          <p:cNvPr id="31" name="Rectángulo 5">
            <a:extLst>
              <a:ext uri="{FF2B5EF4-FFF2-40B4-BE49-F238E27FC236}">
                <a16:creationId xmlns:a16="http://schemas.microsoft.com/office/drawing/2014/main" id="{E4F8FB28-EB5B-4B8E-925F-E648397718B9}"/>
              </a:ext>
            </a:extLst>
          </p:cNvPr>
          <p:cNvSpPr/>
          <p:nvPr/>
        </p:nvSpPr>
        <p:spPr>
          <a:xfrm>
            <a:off x="5647477" y="5429266"/>
            <a:ext cx="923503" cy="469219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Presupuesto</a:t>
            </a:r>
          </a:p>
        </p:txBody>
      </p:sp>
      <p:cxnSp>
        <p:nvCxnSpPr>
          <p:cNvPr id="32" name="Conector recto 13">
            <a:extLst>
              <a:ext uri="{FF2B5EF4-FFF2-40B4-BE49-F238E27FC236}">
                <a16:creationId xmlns:a16="http://schemas.microsoft.com/office/drawing/2014/main" id="{7B008F7A-866B-4ADC-AC81-3CA129A27339}"/>
              </a:ext>
            </a:extLst>
          </p:cNvPr>
          <p:cNvCxnSpPr/>
          <p:nvPr/>
        </p:nvCxnSpPr>
        <p:spPr>
          <a:xfrm>
            <a:off x="7087637" y="4997219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5">
            <a:extLst>
              <a:ext uri="{FF2B5EF4-FFF2-40B4-BE49-F238E27FC236}">
                <a16:creationId xmlns:a16="http://schemas.microsoft.com/office/drawing/2014/main" id="{3BCF3DDD-5639-4517-8784-B962D97AAEAE}"/>
              </a:ext>
            </a:extLst>
          </p:cNvPr>
          <p:cNvSpPr/>
          <p:nvPr/>
        </p:nvSpPr>
        <p:spPr>
          <a:xfrm>
            <a:off x="6658137" y="5427032"/>
            <a:ext cx="923503" cy="4658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800" b="1" dirty="0">
                <a:solidFill>
                  <a:srgbClr val="FFFFFF"/>
                </a:solidFill>
              </a:rPr>
              <a:t>División de Contabilidad</a:t>
            </a:r>
          </a:p>
        </p:txBody>
      </p:sp>
      <p:cxnSp>
        <p:nvCxnSpPr>
          <p:cNvPr id="34" name="Conector recto 13">
            <a:extLst>
              <a:ext uri="{FF2B5EF4-FFF2-40B4-BE49-F238E27FC236}">
                <a16:creationId xmlns:a16="http://schemas.microsoft.com/office/drawing/2014/main" id="{DB5C8C52-564C-4CFF-BF13-A01D2AA345D7}"/>
              </a:ext>
            </a:extLst>
          </p:cNvPr>
          <p:cNvCxnSpPr/>
          <p:nvPr/>
        </p:nvCxnSpPr>
        <p:spPr>
          <a:xfrm>
            <a:off x="7075036" y="5213243"/>
            <a:ext cx="0" cy="2272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5">
            <a:extLst>
              <a:ext uri="{FF2B5EF4-FFF2-40B4-BE49-F238E27FC236}">
                <a16:creationId xmlns:a16="http://schemas.microsoft.com/office/drawing/2014/main" id="{1C8C1B1D-D89A-4F69-8E7D-735FCA8C58A9}"/>
              </a:ext>
            </a:extLst>
          </p:cNvPr>
          <p:cNvSpPr/>
          <p:nvPr/>
        </p:nvSpPr>
        <p:spPr>
          <a:xfrm>
            <a:off x="6613284" y="3438630"/>
            <a:ext cx="923503" cy="432048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30000"/>
              </a:spcBef>
              <a:spcAft>
                <a:spcPts val="0"/>
              </a:spcAft>
              <a:defRPr/>
            </a:pPr>
            <a:r>
              <a:rPr lang="es-DO" sz="900" b="1" dirty="0">
                <a:solidFill>
                  <a:schemeClr val="tx1"/>
                </a:solidFill>
              </a:rPr>
              <a:t>Revisión y Control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9B4FE6AB-FB3A-4010-B7AB-1D2FFC580CB6}"/>
              </a:ext>
            </a:extLst>
          </p:cNvPr>
          <p:cNvCxnSpPr>
            <a:stCxn id="10" idx="3"/>
            <a:endCxn id="35" idx="1"/>
          </p:cNvCxnSpPr>
          <p:nvPr/>
        </p:nvCxnSpPr>
        <p:spPr>
          <a:xfrm>
            <a:off x="5863501" y="3652140"/>
            <a:ext cx="749783" cy="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229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30" grpId="0" animBg="1"/>
      <p:bldP spid="31" grpId="0" animBg="1"/>
      <p:bldP spid="33" grpId="0" animBg="1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232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Arial Narrow</vt:lpstr>
      <vt:lpstr>Calibri</vt:lpstr>
      <vt:lpstr>Georgia</vt:lpstr>
      <vt:lpstr>Gill Sans MT</vt:lpstr>
      <vt:lpstr>Symbol</vt:lpstr>
      <vt:lpstr>Times New Roman</vt:lpstr>
      <vt:lpstr>Wingdings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IvanaCM</dc:creator>
  <dc:description/>
  <cp:lastModifiedBy>nelson suarez</cp:lastModifiedBy>
  <cp:revision>598</cp:revision>
  <dcterms:created xsi:type="dcterms:W3CDTF">2014-12-22T19:24:33Z</dcterms:created>
  <dcterms:modified xsi:type="dcterms:W3CDTF">2020-07-19T14:00:14Z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